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4660"/>
  </p:normalViewPr>
  <p:slideViewPr>
    <p:cSldViewPr>
      <p:cViewPr varScale="1">
        <p:scale>
          <a:sx n="41" d="100"/>
          <a:sy n="41" d="100"/>
        </p:scale>
        <p:origin x="-141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6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6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7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1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6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7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6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3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6176-0937-4D54-B7C8-4E1ADE150A33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96B56-C164-445B-A08F-D9BAE071B2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8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752600" y="2743200"/>
            <a:ext cx="15240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57400" y="2971800"/>
            <a:ext cx="9144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Area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0418" y="2895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Volume</a:t>
            </a:r>
            <a:endParaRPr lang="en-US" sz="20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3581400" y="228600"/>
            <a:ext cx="2012035" cy="1447800"/>
            <a:chOff x="3479021" y="285606"/>
            <a:chExt cx="1889098" cy="1362849"/>
          </a:xfrm>
        </p:grpSpPr>
        <p:sp>
          <p:nvSpPr>
            <p:cNvPr id="12" name="Oval 11"/>
            <p:cNvSpPr/>
            <p:nvPr/>
          </p:nvSpPr>
          <p:spPr>
            <a:xfrm>
              <a:off x="3479021" y="285606"/>
              <a:ext cx="1889098" cy="1362849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93653" y="572522"/>
              <a:ext cx="1459834" cy="608407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 </a:t>
              </a:r>
              <a:r>
                <a:rPr lang="en-US" sz="1600" dirty="0" smtClean="0"/>
                <a:t>Measures</a:t>
              </a:r>
              <a:r>
                <a:rPr lang="en-US" dirty="0" smtClean="0"/>
                <a:t> a given space</a:t>
              </a:r>
              <a:endParaRPr lang="en-US" dirty="0"/>
            </a:p>
          </p:txBody>
        </p:sp>
      </p:grpSp>
      <p:sp>
        <p:nvSpPr>
          <p:cNvPr id="15" name="Oval 14"/>
          <p:cNvSpPr/>
          <p:nvPr/>
        </p:nvSpPr>
        <p:spPr>
          <a:xfrm>
            <a:off x="3657600" y="2362200"/>
            <a:ext cx="1676400" cy="147164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62400" y="2663446"/>
            <a:ext cx="105156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Length and Width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403600" y="4495800"/>
            <a:ext cx="2540000" cy="2057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685800" y="609600"/>
            <a:ext cx="1524000" cy="1295400"/>
            <a:chOff x="685800" y="609600"/>
            <a:chExt cx="1524000" cy="1295400"/>
          </a:xfrm>
          <a:solidFill>
            <a:srgbClr val="FF0000"/>
          </a:solidFill>
        </p:grpSpPr>
        <p:sp>
          <p:nvSpPr>
            <p:cNvPr id="21" name="Oval 20"/>
            <p:cNvSpPr/>
            <p:nvPr/>
          </p:nvSpPr>
          <p:spPr>
            <a:xfrm>
              <a:off x="685800" y="609600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1072634"/>
              <a:ext cx="12954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2-D</a:t>
              </a:r>
              <a:endParaRPr lang="en-US" dirty="0"/>
            </a:p>
          </p:txBody>
        </p:sp>
      </p:grp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266709" y="996434"/>
            <a:ext cx="12954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3-D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0" y="2286000"/>
            <a:ext cx="17526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8600" y="2514600"/>
            <a:ext cx="1219201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Length times width</a:t>
            </a:r>
          </a:p>
          <a:p>
            <a:pPr algn="ctr"/>
            <a:r>
              <a:rPr lang="en-US" sz="1600" dirty="0" smtClean="0"/>
              <a:t>L x W</a:t>
            </a:r>
            <a:endParaRPr lang="en-US" sz="1600" dirty="0"/>
          </a:p>
        </p:txBody>
      </p:sp>
      <p:grpSp>
        <p:nvGrpSpPr>
          <p:cNvPr id="90" name="Group 89"/>
          <p:cNvGrpSpPr/>
          <p:nvPr/>
        </p:nvGrpSpPr>
        <p:grpSpPr>
          <a:xfrm>
            <a:off x="7239000" y="1905000"/>
            <a:ext cx="1905000" cy="2024582"/>
            <a:chOff x="7239000" y="1905000"/>
            <a:chExt cx="1905000" cy="2024582"/>
          </a:xfrm>
        </p:grpSpPr>
        <p:sp>
          <p:nvSpPr>
            <p:cNvPr id="30" name="Oval 29"/>
            <p:cNvSpPr/>
            <p:nvPr/>
          </p:nvSpPr>
          <p:spPr>
            <a:xfrm>
              <a:off x="7239000" y="1905000"/>
              <a:ext cx="1905000" cy="202458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620000" y="2286000"/>
              <a:ext cx="1142999" cy="132343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Length times width time height</a:t>
              </a:r>
            </a:p>
            <a:p>
              <a:pPr algn="ctr"/>
              <a:r>
                <a:rPr lang="en-US" sz="1600" dirty="0" smtClean="0"/>
                <a:t>L x W x H</a:t>
              </a:r>
              <a:endParaRPr lang="en-US" sz="16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28600" y="4204853"/>
            <a:ext cx="2362200" cy="1700907"/>
            <a:chOff x="1676400" y="2710382"/>
            <a:chExt cx="1524000" cy="1295400"/>
          </a:xfrm>
          <a:solidFill>
            <a:srgbClr val="FF0000"/>
          </a:solidFill>
        </p:grpSpPr>
        <p:sp>
          <p:nvSpPr>
            <p:cNvPr id="33" name="Oval 32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823884" y="3001328"/>
              <a:ext cx="1229032" cy="44536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Measures the space of a flat surface </a:t>
              </a:r>
              <a:endParaRPr lang="en-US" sz="1600" dirty="0"/>
            </a:p>
          </p:txBody>
        </p:sp>
      </p:grpSp>
      <p:sp>
        <p:nvSpPr>
          <p:cNvPr id="36" name="Oval 35"/>
          <p:cNvSpPr/>
          <p:nvPr/>
        </p:nvSpPr>
        <p:spPr>
          <a:xfrm>
            <a:off x="6934200" y="4343400"/>
            <a:ext cx="1905000" cy="1676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182679" y="4634787"/>
            <a:ext cx="1408044" cy="102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Measures the amount of space inside an object</a:t>
            </a:r>
            <a:endParaRPr lang="en-US" sz="1400" dirty="0"/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  <a:endCxn id="27" idx="6"/>
          </p:cNvCxnSpPr>
          <p:nvPr/>
        </p:nvCxnSpPr>
        <p:spPr>
          <a:xfrm flipH="1">
            <a:off x="1752600" y="2932907"/>
            <a:ext cx="223185" cy="79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905000" y="3930134"/>
            <a:ext cx="228601" cy="3370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00400" y="3048000"/>
            <a:ext cx="451785" cy="3889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908985" cy="79930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298779" y="1464375"/>
            <a:ext cx="873421" cy="12788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18" idx="7"/>
          </p:cNvCxnSpPr>
          <p:nvPr/>
        </p:nvCxnSpPr>
        <p:spPr>
          <a:xfrm flipH="1">
            <a:off x="5571625" y="3962400"/>
            <a:ext cx="600575" cy="83469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" idx="1"/>
            <a:endCxn id="15" idx="6"/>
          </p:cNvCxnSpPr>
          <p:nvPr/>
        </p:nvCxnSpPr>
        <p:spPr>
          <a:xfrm flipH="1">
            <a:off x="5334000" y="2900089"/>
            <a:ext cx="545303" cy="1979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 flipH="1" flipV="1">
            <a:off x="7239000" y="2917291"/>
            <a:ext cx="27709" cy="11001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256248" cy="77282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Compare/Contrast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3886200" y="4876800"/>
            <a:ext cx="1600200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Measurement is determined by multiplication or repeated addition.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2209800" y="3429000"/>
            <a:ext cx="533400" cy="3048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ube 52"/>
          <p:cNvSpPr/>
          <p:nvPr/>
        </p:nvSpPr>
        <p:spPr>
          <a:xfrm>
            <a:off x="6096000" y="3352800"/>
            <a:ext cx="685800" cy="304800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>
            <a:endCxn id="30" idx="3"/>
          </p:cNvCxnSpPr>
          <p:nvPr/>
        </p:nvCxnSpPr>
        <p:spPr>
          <a:xfrm>
            <a:off x="7086600" y="3581400"/>
            <a:ext cx="431381" cy="516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38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752600" y="2743200"/>
            <a:ext cx="15240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57400" y="2971800"/>
            <a:ext cx="9144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Area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0418" y="2895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Volume</a:t>
            </a:r>
            <a:endParaRPr lang="en-US" sz="2000" b="1" dirty="0"/>
          </a:p>
        </p:txBody>
      </p:sp>
      <p:grpSp>
        <p:nvGrpSpPr>
          <p:cNvPr id="2" name="Group 63"/>
          <p:cNvGrpSpPr/>
          <p:nvPr/>
        </p:nvGrpSpPr>
        <p:grpSpPr>
          <a:xfrm>
            <a:off x="3581400" y="228600"/>
            <a:ext cx="2012035" cy="1447800"/>
            <a:chOff x="3479021" y="285606"/>
            <a:chExt cx="1889098" cy="1362849"/>
          </a:xfrm>
        </p:grpSpPr>
        <p:sp>
          <p:nvSpPr>
            <p:cNvPr id="12" name="Oval 11"/>
            <p:cNvSpPr/>
            <p:nvPr/>
          </p:nvSpPr>
          <p:spPr>
            <a:xfrm>
              <a:off x="3479021" y="285606"/>
              <a:ext cx="1889098" cy="1362849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93653" y="572522"/>
              <a:ext cx="1459834" cy="347661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Oval 14"/>
          <p:cNvSpPr/>
          <p:nvPr/>
        </p:nvSpPr>
        <p:spPr>
          <a:xfrm>
            <a:off x="3657600" y="2362200"/>
            <a:ext cx="1676400" cy="147164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62400" y="2663446"/>
            <a:ext cx="105156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403600" y="4495800"/>
            <a:ext cx="2540000" cy="2057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95"/>
          <p:cNvGrpSpPr/>
          <p:nvPr/>
        </p:nvGrpSpPr>
        <p:grpSpPr>
          <a:xfrm>
            <a:off x="685800" y="609600"/>
            <a:ext cx="1524000" cy="1295400"/>
            <a:chOff x="685800" y="609600"/>
            <a:chExt cx="1524000" cy="1295400"/>
          </a:xfrm>
          <a:solidFill>
            <a:srgbClr val="FF0000"/>
          </a:solidFill>
        </p:grpSpPr>
        <p:sp>
          <p:nvSpPr>
            <p:cNvPr id="21" name="Oval 20"/>
            <p:cNvSpPr/>
            <p:nvPr/>
          </p:nvSpPr>
          <p:spPr>
            <a:xfrm>
              <a:off x="685800" y="609600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1072634"/>
              <a:ext cx="12954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266709" y="996434"/>
            <a:ext cx="12954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0" y="2286000"/>
            <a:ext cx="17526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8600" y="2514600"/>
            <a:ext cx="1219201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endParaRPr lang="en-US" sz="1600" dirty="0"/>
          </a:p>
        </p:txBody>
      </p:sp>
      <p:grpSp>
        <p:nvGrpSpPr>
          <p:cNvPr id="4" name="Group 89"/>
          <p:cNvGrpSpPr/>
          <p:nvPr/>
        </p:nvGrpSpPr>
        <p:grpSpPr>
          <a:xfrm>
            <a:off x="7239000" y="1905000"/>
            <a:ext cx="1905000" cy="2024582"/>
            <a:chOff x="7239000" y="1905000"/>
            <a:chExt cx="1905000" cy="2024582"/>
          </a:xfrm>
        </p:grpSpPr>
        <p:sp>
          <p:nvSpPr>
            <p:cNvPr id="30" name="Oval 29"/>
            <p:cNvSpPr/>
            <p:nvPr/>
          </p:nvSpPr>
          <p:spPr>
            <a:xfrm>
              <a:off x="7239000" y="1905000"/>
              <a:ext cx="1905000" cy="202458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620000" y="2286000"/>
              <a:ext cx="1142999" cy="338554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en-US" sz="1600" dirty="0"/>
            </a:p>
          </p:txBody>
        </p:sp>
      </p:grpSp>
      <p:grpSp>
        <p:nvGrpSpPr>
          <p:cNvPr id="9" name="Group 31"/>
          <p:cNvGrpSpPr/>
          <p:nvPr/>
        </p:nvGrpSpPr>
        <p:grpSpPr>
          <a:xfrm>
            <a:off x="228600" y="4204853"/>
            <a:ext cx="2362200" cy="1700907"/>
            <a:chOff x="1676400" y="2710382"/>
            <a:chExt cx="1524000" cy="1295400"/>
          </a:xfrm>
          <a:solidFill>
            <a:srgbClr val="FF0000"/>
          </a:solidFill>
        </p:grpSpPr>
        <p:sp>
          <p:nvSpPr>
            <p:cNvPr id="33" name="Oval 32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823884" y="3001328"/>
              <a:ext cx="1229032" cy="2578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en-US" sz="1600" dirty="0"/>
            </a:p>
          </p:txBody>
        </p:sp>
      </p:grpSp>
      <p:sp>
        <p:nvSpPr>
          <p:cNvPr id="36" name="Oval 35"/>
          <p:cNvSpPr/>
          <p:nvPr/>
        </p:nvSpPr>
        <p:spPr>
          <a:xfrm>
            <a:off x="6934200" y="4343400"/>
            <a:ext cx="1905000" cy="1676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182679" y="4634787"/>
            <a:ext cx="1408044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endParaRPr lang="en-US" sz="1400" dirty="0"/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  <a:endCxn id="27" idx="6"/>
          </p:cNvCxnSpPr>
          <p:nvPr/>
        </p:nvCxnSpPr>
        <p:spPr>
          <a:xfrm flipH="1">
            <a:off x="1752600" y="2932907"/>
            <a:ext cx="223185" cy="79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905000" y="3930134"/>
            <a:ext cx="228601" cy="3370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00400" y="3048000"/>
            <a:ext cx="451785" cy="3889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908985" cy="79930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298779" y="1464375"/>
            <a:ext cx="873421" cy="127882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18" idx="7"/>
          </p:cNvCxnSpPr>
          <p:nvPr/>
        </p:nvCxnSpPr>
        <p:spPr>
          <a:xfrm flipH="1">
            <a:off x="5571625" y="3962400"/>
            <a:ext cx="600575" cy="83469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" idx="1"/>
            <a:endCxn id="15" idx="6"/>
          </p:cNvCxnSpPr>
          <p:nvPr/>
        </p:nvCxnSpPr>
        <p:spPr>
          <a:xfrm flipH="1">
            <a:off x="5334000" y="2900089"/>
            <a:ext cx="545303" cy="1979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 flipH="1" flipV="1">
            <a:off x="7239000" y="2917291"/>
            <a:ext cx="27709" cy="11001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256248" cy="77282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Compare/Contrast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3886200" y="4876800"/>
            <a:ext cx="16002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2209800" y="3429000"/>
            <a:ext cx="533400" cy="3048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ube 52"/>
          <p:cNvSpPr/>
          <p:nvPr/>
        </p:nvSpPr>
        <p:spPr>
          <a:xfrm>
            <a:off x="6096000" y="3352800"/>
            <a:ext cx="685800" cy="304800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>
            <a:endCxn id="30" idx="3"/>
          </p:cNvCxnSpPr>
          <p:nvPr/>
        </p:nvCxnSpPr>
        <p:spPr>
          <a:xfrm>
            <a:off x="7086600" y="3581400"/>
            <a:ext cx="431381" cy="516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38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/>
          <p:nvPr/>
        </p:nvGrpSpPr>
        <p:grpSpPr>
          <a:xfrm>
            <a:off x="1752600" y="2743200"/>
            <a:ext cx="1524000" cy="1295400"/>
            <a:chOff x="1676400" y="2710382"/>
            <a:chExt cx="1524000" cy="1295400"/>
          </a:xfrm>
          <a:solidFill>
            <a:srgbClr val="FF0000"/>
          </a:solidFill>
        </p:grpSpPr>
        <p:sp>
          <p:nvSpPr>
            <p:cNvPr id="5" name="Oval 4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05000" y="2938982"/>
              <a:ext cx="1066800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prstClr val="black"/>
                  </a:solidFill>
                </a:rPr>
                <a:t>Area</a:t>
              </a:r>
              <a:endParaRPr lang="en-US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2819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Volume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740727" y="491836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33800" y="2353075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778827" y="4267200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5800" y="609600"/>
            <a:ext cx="15240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45473" y="2385847"/>
            <a:ext cx="15240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315200" y="2399748"/>
            <a:ext cx="1676400" cy="160603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28600" y="4204855"/>
            <a:ext cx="15240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7315200" y="4451866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</p:cNvCxnSpPr>
          <p:nvPr/>
        </p:nvCxnSpPr>
        <p:spPr>
          <a:xfrm flipH="1" flipV="1">
            <a:off x="1669473" y="2902448"/>
            <a:ext cx="306312" cy="30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669473" y="3930134"/>
            <a:ext cx="464128" cy="5656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15" idx="2"/>
          </p:cNvCxnSpPr>
          <p:nvPr/>
        </p:nvCxnSpPr>
        <p:spPr>
          <a:xfrm flipV="1">
            <a:off x="3200400" y="3000775"/>
            <a:ext cx="533400" cy="205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832785" cy="79268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041542" y="1597529"/>
            <a:ext cx="1071776" cy="117464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264727" y="3962400"/>
            <a:ext cx="848591" cy="70548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15" idx="6"/>
          </p:cNvCxnSpPr>
          <p:nvPr/>
        </p:nvCxnSpPr>
        <p:spPr>
          <a:xfrm flipH="1" flipV="1">
            <a:off x="5257800" y="3000775"/>
            <a:ext cx="431222" cy="14565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>
            <a:off x="7114309" y="3103505"/>
            <a:ext cx="200891" cy="9926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581452" cy="82549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Compare/Contrast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4169" y="1752600"/>
            <a:ext cx="2300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and volume </a:t>
            </a:r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______. 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3467100" y="3663771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Like</a:t>
            </a:r>
            <a:r>
              <a:rPr lang="en-US" sz="1600" dirty="0" smtClean="0"/>
              <a:t> area, volume also ______. 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3581400" y="5486401"/>
            <a:ext cx="224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 the volume and area  _______. 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50442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but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9" name="Curved Down Arrow 8"/>
          <p:cNvSpPr/>
          <p:nvPr/>
        </p:nvSpPr>
        <p:spPr>
          <a:xfrm>
            <a:off x="2133601" y="326464"/>
            <a:ext cx="5328584" cy="5847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29660" y="2061194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while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6229130" y="2054483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9" name="Curved Down Arrow 58"/>
          <p:cNvSpPr/>
          <p:nvPr/>
        </p:nvSpPr>
        <p:spPr>
          <a:xfrm>
            <a:off x="1616763" y="2337374"/>
            <a:ext cx="5845422" cy="5582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Curved Down Arrow 63"/>
          <p:cNvSpPr/>
          <p:nvPr/>
        </p:nvSpPr>
        <p:spPr>
          <a:xfrm flipV="1">
            <a:off x="1737233" y="5099566"/>
            <a:ext cx="5724951" cy="99643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2400" y="6096000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Unlike</a:t>
            </a:r>
            <a:r>
              <a:rPr lang="en-US" sz="1600" dirty="0" smtClean="0"/>
              <a:t> volume, area __________. 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5897061" y="6046378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However</a:t>
            </a:r>
            <a:r>
              <a:rPr lang="en-US" sz="1600" dirty="0" smtClean="0"/>
              <a:t>, volume ________. 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286000" y="34290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ube 44"/>
          <p:cNvSpPr/>
          <p:nvPr/>
        </p:nvSpPr>
        <p:spPr>
          <a:xfrm>
            <a:off x="6248400" y="3276600"/>
            <a:ext cx="533400" cy="381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4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/>
          <p:nvPr/>
        </p:nvGrpSpPr>
        <p:grpSpPr>
          <a:xfrm>
            <a:off x="1752600" y="2743200"/>
            <a:ext cx="1524000" cy="1295400"/>
            <a:chOff x="1676400" y="2710382"/>
            <a:chExt cx="1524000" cy="1295400"/>
          </a:xfrm>
          <a:solidFill>
            <a:srgbClr val="FF0000"/>
          </a:solidFill>
        </p:grpSpPr>
        <p:sp>
          <p:nvSpPr>
            <p:cNvPr id="5" name="Oval 4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05000" y="2938982"/>
              <a:ext cx="1066800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prstClr val="black"/>
                  </a:solidFill>
                </a:rPr>
                <a:t>Area</a:t>
              </a:r>
              <a:endParaRPr lang="en-US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2819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Volume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740727" y="491836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33800" y="2353075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778827" y="4267200"/>
            <a:ext cx="1524000" cy="1295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5800" y="609600"/>
            <a:ext cx="15240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45473" y="2385847"/>
            <a:ext cx="15240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315200" y="2399748"/>
            <a:ext cx="1676400" cy="160603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28600" y="4204855"/>
            <a:ext cx="1524000" cy="1295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7315200" y="4451866"/>
            <a:ext cx="1524000" cy="1295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</p:cNvCxnSpPr>
          <p:nvPr/>
        </p:nvCxnSpPr>
        <p:spPr>
          <a:xfrm flipH="1" flipV="1">
            <a:off x="1669473" y="2902448"/>
            <a:ext cx="306312" cy="30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669473" y="3930134"/>
            <a:ext cx="464128" cy="5656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15" idx="2"/>
          </p:cNvCxnSpPr>
          <p:nvPr/>
        </p:nvCxnSpPr>
        <p:spPr>
          <a:xfrm flipV="1">
            <a:off x="3200400" y="3000775"/>
            <a:ext cx="533400" cy="205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832785" cy="79268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041542" y="1597529"/>
            <a:ext cx="1071776" cy="117464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264727" y="3962400"/>
            <a:ext cx="848591" cy="70548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15" idx="6"/>
          </p:cNvCxnSpPr>
          <p:nvPr/>
        </p:nvCxnSpPr>
        <p:spPr>
          <a:xfrm flipH="1" flipV="1">
            <a:off x="5257800" y="3000775"/>
            <a:ext cx="431222" cy="14565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>
            <a:off x="7114309" y="3103505"/>
            <a:ext cx="200891" cy="9926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581452" cy="82549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Compare/Contrast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4169" y="1752600"/>
            <a:ext cx="2300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and volume </a:t>
            </a:r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______. 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3467100" y="3663771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Like</a:t>
            </a:r>
            <a:r>
              <a:rPr lang="en-US" sz="1600" dirty="0" smtClean="0"/>
              <a:t> area, volume also ______. 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3581400" y="5486401"/>
            <a:ext cx="224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 the volume and area  _______. 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50442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but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9" name="Curved Down Arrow 8"/>
          <p:cNvSpPr/>
          <p:nvPr/>
        </p:nvSpPr>
        <p:spPr>
          <a:xfrm>
            <a:off x="2133601" y="326464"/>
            <a:ext cx="5328584" cy="5847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29660" y="2061194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while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6229130" y="2054483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9" name="Curved Down Arrow 58"/>
          <p:cNvSpPr/>
          <p:nvPr/>
        </p:nvSpPr>
        <p:spPr>
          <a:xfrm>
            <a:off x="1616763" y="2337374"/>
            <a:ext cx="5845422" cy="5582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Curved Down Arrow 63"/>
          <p:cNvSpPr/>
          <p:nvPr/>
        </p:nvSpPr>
        <p:spPr>
          <a:xfrm flipV="1">
            <a:off x="1737233" y="5099566"/>
            <a:ext cx="5724951" cy="99643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2400" y="6096000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Unlike</a:t>
            </a:r>
            <a:r>
              <a:rPr lang="en-US" sz="1600" dirty="0" smtClean="0"/>
              <a:t> volume, area __________. 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5897061" y="6046378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However</a:t>
            </a:r>
            <a:r>
              <a:rPr lang="en-US" sz="1600" dirty="0" smtClean="0"/>
              <a:t>, volume ________. 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286000" y="34290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ube 44"/>
          <p:cNvSpPr/>
          <p:nvPr/>
        </p:nvSpPr>
        <p:spPr>
          <a:xfrm>
            <a:off x="6248400" y="3276600"/>
            <a:ext cx="533400" cy="381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4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752600" y="2743200"/>
            <a:ext cx="1524000" cy="1295400"/>
            <a:chOff x="1676400" y="2710382"/>
            <a:chExt cx="1524000" cy="1295400"/>
          </a:xfrm>
          <a:noFill/>
        </p:grpSpPr>
        <p:sp>
          <p:nvSpPr>
            <p:cNvPr id="5" name="Oval 4"/>
            <p:cNvSpPr/>
            <p:nvPr/>
          </p:nvSpPr>
          <p:spPr>
            <a:xfrm>
              <a:off x="1676400" y="2710382"/>
              <a:ext cx="1524000" cy="1295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28800" y="2862782"/>
              <a:ext cx="1295400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prstClr val="black"/>
                  </a:solidFill>
                </a:rPr>
                <a:t>Area</a:t>
              </a:r>
              <a:endParaRPr lang="en-US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Oval 6"/>
          <p:cNvSpPr/>
          <p:nvPr/>
        </p:nvSpPr>
        <p:spPr>
          <a:xfrm>
            <a:off x="5656118" y="2710382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2819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Volume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740727" y="491836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33800" y="2353075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778827" y="4267200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85800" y="609600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114309" y="533400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45473" y="2385847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315200" y="2399748"/>
            <a:ext cx="1676400" cy="16060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28600" y="4204855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7315200" y="4451866"/>
            <a:ext cx="15240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752600" y="1905000"/>
            <a:ext cx="457200" cy="867175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667000" y="1365766"/>
            <a:ext cx="1111827" cy="137743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1"/>
          </p:cNvCxnSpPr>
          <p:nvPr/>
        </p:nvCxnSpPr>
        <p:spPr>
          <a:xfrm flipH="1" flipV="1">
            <a:off x="1669473" y="2902448"/>
            <a:ext cx="306312" cy="30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669473" y="3930134"/>
            <a:ext cx="464128" cy="5656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15" idx="2"/>
          </p:cNvCxnSpPr>
          <p:nvPr/>
        </p:nvCxnSpPr>
        <p:spPr>
          <a:xfrm flipV="1">
            <a:off x="3200400" y="3000775"/>
            <a:ext cx="533400" cy="2054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</p:cNvCxnSpPr>
          <p:nvPr/>
        </p:nvCxnSpPr>
        <p:spPr>
          <a:xfrm>
            <a:off x="3053415" y="3848893"/>
            <a:ext cx="832785" cy="79268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12" idx="5"/>
          </p:cNvCxnSpPr>
          <p:nvPr/>
        </p:nvCxnSpPr>
        <p:spPr>
          <a:xfrm flipH="1" flipV="1">
            <a:off x="5041542" y="1597529"/>
            <a:ext cx="1071776" cy="117464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5264727" y="3962400"/>
            <a:ext cx="848591" cy="70548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15" idx="6"/>
          </p:cNvCxnSpPr>
          <p:nvPr/>
        </p:nvCxnSpPr>
        <p:spPr>
          <a:xfrm flipH="1" flipV="1">
            <a:off x="5257800" y="3000775"/>
            <a:ext cx="431222" cy="14565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24" idx="3"/>
          </p:cNvCxnSpPr>
          <p:nvPr/>
        </p:nvCxnSpPr>
        <p:spPr>
          <a:xfrm flipV="1">
            <a:off x="6553200" y="1639093"/>
            <a:ext cx="784294" cy="110410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30" idx="2"/>
          </p:cNvCxnSpPr>
          <p:nvPr/>
        </p:nvCxnSpPr>
        <p:spPr>
          <a:xfrm>
            <a:off x="7114309" y="3103505"/>
            <a:ext cx="200891" cy="9926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" idx="5"/>
            <a:endCxn id="36" idx="1"/>
          </p:cNvCxnSpPr>
          <p:nvPr/>
        </p:nvCxnSpPr>
        <p:spPr>
          <a:xfrm>
            <a:off x="6956933" y="3816075"/>
            <a:ext cx="581452" cy="82549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505200" y="6553200"/>
            <a:ext cx="2300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</a:rPr>
              <a:t>Compare/Contrast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4169" y="1752600"/>
            <a:ext cx="2300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and volume </a:t>
            </a:r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______. 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3467100" y="3663771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Like</a:t>
            </a:r>
            <a:r>
              <a:rPr lang="en-US" sz="1600" dirty="0" smtClean="0"/>
              <a:t> area, volume also ______. 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3581400" y="5486401"/>
            <a:ext cx="224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Both</a:t>
            </a:r>
            <a:r>
              <a:rPr lang="en-US" sz="1600" dirty="0" smtClean="0"/>
              <a:t> the volume and area  _______. 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50442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but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9" name="Curved Down Arrow 8"/>
          <p:cNvSpPr/>
          <p:nvPr/>
        </p:nvSpPr>
        <p:spPr>
          <a:xfrm>
            <a:off x="2133601" y="326464"/>
            <a:ext cx="5328584" cy="5847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248400" y="76200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29660" y="2061194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Area  __________, </a:t>
            </a:r>
            <a:r>
              <a:rPr lang="en-US" sz="1600" b="1" dirty="0" smtClean="0">
                <a:solidFill>
                  <a:srgbClr val="FF0000"/>
                </a:solidFill>
              </a:rPr>
              <a:t>while</a:t>
            </a:r>
            <a:r>
              <a:rPr lang="en-US" sz="1600" dirty="0" smtClean="0"/>
              <a:t>…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6229130" y="2054483"/>
            <a:ext cx="30237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…volume ___________. </a:t>
            </a:r>
            <a:endParaRPr lang="en-US" sz="1600" dirty="0"/>
          </a:p>
        </p:txBody>
      </p:sp>
      <p:sp>
        <p:nvSpPr>
          <p:cNvPr id="59" name="Curved Down Arrow 58"/>
          <p:cNvSpPr/>
          <p:nvPr/>
        </p:nvSpPr>
        <p:spPr>
          <a:xfrm>
            <a:off x="1616763" y="2337374"/>
            <a:ext cx="5845422" cy="5582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Curved Down Arrow 63"/>
          <p:cNvSpPr/>
          <p:nvPr/>
        </p:nvSpPr>
        <p:spPr>
          <a:xfrm flipV="1">
            <a:off x="1737233" y="5099566"/>
            <a:ext cx="5724951" cy="99643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2400" y="6096000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Unlike</a:t>
            </a:r>
            <a:r>
              <a:rPr lang="en-US" sz="1600" dirty="0" smtClean="0"/>
              <a:t> volume, area __________. 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5897061" y="6046378"/>
            <a:ext cx="3246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However</a:t>
            </a:r>
            <a:r>
              <a:rPr lang="en-US" sz="1600" dirty="0" smtClean="0"/>
              <a:t>, volume ________. 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286000" y="3429000"/>
            <a:ext cx="45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ube 44"/>
          <p:cNvSpPr/>
          <p:nvPr/>
        </p:nvSpPr>
        <p:spPr>
          <a:xfrm>
            <a:off x="6248400" y="3276600"/>
            <a:ext cx="533400" cy="381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4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226</Words>
  <Application>Microsoft Macintosh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Nita Walker</cp:lastModifiedBy>
  <cp:revision>33</cp:revision>
  <cp:lastPrinted>2013-01-07T20:05:14Z</cp:lastPrinted>
  <dcterms:created xsi:type="dcterms:W3CDTF">2013-01-07T19:04:02Z</dcterms:created>
  <dcterms:modified xsi:type="dcterms:W3CDTF">2013-05-29T17:43:37Z</dcterms:modified>
</cp:coreProperties>
</file>